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23"/>
  </p:notesMasterIdLst>
  <p:handoutMasterIdLst>
    <p:handoutMasterId r:id="rId24"/>
  </p:handoutMasterIdLst>
  <p:sldIdLst>
    <p:sldId id="362" r:id="rId2"/>
    <p:sldId id="364" r:id="rId3"/>
    <p:sldId id="366" r:id="rId4"/>
    <p:sldId id="367" r:id="rId5"/>
    <p:sldId id="369" r:id="rId6"/>
    <p:sldId id="404" r:id="rId7"/>
    <p:sldId id="405" r:id="rId8"/>
    <p:sldId id="376" r:id="rId9"/>
    <p:sldId id="386" r:id="rId10"/>
    <p:sldId id="387" r:id="rId11"/>
    <p:sldId id="388" r:id="rId12"/>
    <p:sldId id="389" r:id="rId13"/>
    <p:sldId id="390" r:id="rId14"/>
    <p:sldId id="391" r:id="rId15"/>
    <p:sldId id="392" r:id="rId16"/>
    <p:sldId id="393" r:id="rId17"/>
    <p:sldId id="394" r:id="rId18"/>
    <p:sldId id="395" r:id="rId19"/>
    <p:sldId id="397" r:id="rId20"/>
    <p:sldId id="398" r:id="rId21"/>
    <p:sldId id="399" r:id="rId22"/>
  </p:sldIdLst>
  <p:sldSz cx="9144000" cy="6858000" type="screen4x3"/>
  <p:notesSz cx="6858000" cy="9144000"/>
  <p:defaultTextStyle>
    <a:defPPr>
      <a:defRPr lang="es-CO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2787" autoAdjust="0"/>
    <p:restoredTop sz="91000" autoAdjust="0"/>
  </p:normalViewPr>
  <p:slideViewPr>
    <p:cSldViewPr>
      <p:cViewPr>
        <p:scale>
          <a:sx n="57" d="100"/>
          <a:sy n="57" d="100"/>
        </p:scale>
        <p:origin x="-1254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520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7FE422B7-F26F-4158-A4DB-36CA283FF6B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D1115EBD-F060-4595-A2F8-BEE0B5476BA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7EB700-D6F0-4405-8E7C-2199008D5926}" type="slidenum">
              <a:rPr lang="es-PA" smtClean="0">
                <a:latin typeface="Times New Roman" pitchFamily="18" charset="0"/>
              </a:rPr>
              <a:pPr/>
              <a:t>3</a:t>
            </a:fld>
            <a:endParaRPr lang="es-PA" smtClean="0">
              <a:latin typeface="Times New Roman" pitchFamily="18" charset="0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PA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D620B3-FB02-42E6-A235-7F53C3E433B7}" type="slidenum">
              <a:rPr lang="es-PA" smtClean="0">
                <a:latin typeface="Times New Roman" pitchFamily="18" charset="0"/>
              </a:rPr>
              <a:pPr/>
              <a:t>17</a:t>
            </a:fld>
            <a:endParaRPr lang="es-PA" smtClean="0">
              <a:latin typeface="Times New Roman" pitchFamily="18" charset="0"/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PA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9844F8-CEF2-4FB8-8FDD-5D0731FF3D29}" type="slidenum">
              <a:rPr lang="es-PA" smtClean="0">
                <a:latin typeface="Times New Roman" pitchFamily="18" charset="0"/>
              </a:rPr>
              <a:pPr/>
              <a:t>18</a:t>
            </a:fld>
            <a:endParaRPr lang="es-PA" smtClean="0">
              <a:latin typeface="Times New Roman" pitchFamily="18" charset="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Times New Roman" pitchFamily="18" charset="0"/>
              </a:rPr>
              <a:t>Madeline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8C9F67-2BFC-483A-A2B3-8DDD00450A65}" type="slidenum">
              <a:rPr lang="es-PA" smtClean="0">
                <a:latin typeface="Times New Roman" pitchFamily="18" charset="0"/>
              </a:rPr>
              <a:pPr/>
              <a:t>19</a:t>
            </a:fld>
            <a:endParaRPr lang="es-PA" smtClean="0">
              <a:latin typeface="Times New Roman" pitchFamily="18" charset="0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Times New Roman" pitchFamily="18" charset="0"/>
              </a:rPr>
              <a:t>Luis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088E84-D23B-4D42-9946-F7CA5B157150}" type="slidenum">
              <a:rPr lang="es-PA" smtClean="0">
                <a:latin typeface="Times New Roman" pitchFamily="18" charset="0"/>
              </a:rPr>
              <a:pPr/>
              <a:t>20</a:t>
            </a:fld>
            <a:endParaRPr lang="es-PA" smtClean="0">
              <a:latin typeface="Times New Roman" pitchFamily="18" charset="0"/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Times New Roman" pitchFamily="18" charset="0"/>
              </a:rPr>
              <a:t>Luis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A09AB6-A56F-4061-A790-6880523F605E}" type="slidenum">
              <a:rPr lang="es-PA" smtClean="0">
                <a:latin typeface="Times New Roman" pitchFamily="18" charset="0"/>
              </a:rPr>
              <a:pPr/>
              <a:t>21</a:t>
            </a:fld>
            <a:endParaRPr lang="es-PA" smtClean="0">
              <a:latin typeface="Times New Roman" pitchFamily="18" charset="0"/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PA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DDE9E1-C8F7-4C50-A855-911F4B31D6C2}" type="slidenum">
              <a:rPr lang="es-PA" smtClean="0">
                <a:latin typeface="Times New Roman" pitchFamily="18" charset="0"/>
              </a:rPr>
              <a:pPr/>
              <a:t>4</a:t>
            </a:fld>
            <a:endParaRPr lang="es-PA" smtClean="0">
              <a:latin typeface="Times New Roman" pitchFamily="18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PA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35F0B2-CDE5-4961-9F1D-071D98E493AD}" type="slidenum">
              <a:rPr lang="es-PA" smtClean="0">
                <a:latin typeface="Times New Roman" pitchFamily="18" charset="0"/>
              </a:rPr>
              <a:pPr/>
              <a:t>8</a:t>
            </a:fld>
            <a:endParaRPr lang="es-PA" smtClean="0">
              <a:latin typeface="Times New Roman" pitchFamily="18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Times New Roman" pitchFamily="18" charset="0"/>
              </a:rPr>
              <a:t>Luis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8C57B3-4E14-4E38-84C9-7D49786BC3E7}" type="slidenum">
              <a:rPr lang="es-PA" smtClean="0">
                <a:latin typeface="Times New Roman" pitchFamily="18" charset="0"/>
              </a:rPr>
              <a:pPr/>
              <a:t>9</a:t>
            </a:fld>
            <a:endParaRPr lang="es-PA" smtClean="0">
              <a:latin typeface="Times New Roman" pitchFamily="18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PA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BF2F4F-FD6D-4849-B7D5-D99E501E5CE4}" type="slidenum">
              <a:rPr lang="es-PA" smtClean="0">
                <a:latin typeface="Times New Roman" pitchFamily="18" charset="0"/>
              </a:rPr>
              <a:pPr/>
              <a:t>12</a:t>
            </a:fld>
            <a:endParaRPr lang="es-PA" smtClean="0">
              <a:latin typeface="Times New Roman" pitchFamily="18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Times New Roman" pitchFamily="18" charset="0"/>
              </a:rPr>
              <a:t>Luis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8AF6AA-D898-43E7-8AD0-B73034B2891F}" type="slidenum">
              <a:rPr lang="es-PA" smtClean="0">
                <a:latin typeface="Times New Roman" pitchFamily="18" charset="0"/>
              </a:rPr>
              <a:pPr/>
              <a:t>13</a:t>
            </a:fld>
            <a:endParaRPr lang="es-PA" smtClean="0">
              <a:latin typeface="Times New Roman" pitchFamily="18" charset="0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PA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8B68F5-8452-4991-8255-5EF9B85B8D89}" type="slidenum">
              <a:rPr lang="es-PA" smtClean="0">
                <a:latin typeface="Times New Roman" pitchFamily="18" charset="0"/>
              </a:rPr>
              <a:pPr/>
              <a:t>14</a:t>
            </a:fld>
            <a:endParaRPr lang="es-PA" smtClean="0">
              <a:latin typeface="Times New Roman" pitchFamily="18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PA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AD9EF0-036D-4DD5-9558-7F892BA32764}" type="slidenum">
              <a:rPr lang="es-PA" smtClean="0">
                <a:latin typeface="Times New Roman" pitchFamily="18" charset="0"/>
              </a:rPr>
              <a:pPr/>
              <a:t>15</a:t>
            </a:fld>
            <a:endParaRPr lang="es-PA" smtClean="0">
              <a:latin typeface="Times New Roman" pitchFamily="18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PA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FCE84E-DA93-4567-9FBD-31B8155E8A9D}" type="slidenum">
              <a:rPr lang="es-PA" smtClean="0">
                <a:latin typeface="Times New Roman" pitchFamily="18" charset="0"/>
              </a:rPr>
              <a:pPr/>
              <a:t>16</a:t>
            </a:fld>
            <a:endParaRPr lang="es-PA" smtClean="0">
              <a:latin typeface="Times New Roman" pitchFamily="18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PA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7E4BB-0750-452F-ACD3-01F09ABFE58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3E7BF-C419-41F5-A931-8AD4490B060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0E430-E9DA-49F9-AEC0-3DA9863E2EF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AC20D7-5109-4345-B16C-EFFF7737B90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8C33F-F197-479C-AD78-DA354A5EFB8D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3B16F-913D-4084-AF98-647F6CE1D76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245F2-40C5-45D4-B065-3633F5DC7EA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fld id="{202B8888-E2C3-46DF-AD8F-AD16D10B4B8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pic>
        <p:nvPicPr>
          <p:cNvPr id="1029" name="Picture 5" descr="home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asellaDiTesto 8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10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11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8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0" y="3636963"/>
            <a:ext cx="9109075" cy="28162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buFont typeface="Arial" pitchFamily="34" charset="0"/>
              <a:buNone/>
            </a:pPr>
            <a:r>
              <a:rPr lang="it-IT" sz="2800" smtClean="0">
                <a:latin typeface="Arial" pitchFamily="34" charset="0"/>
                <a:cs typeface="Arial" pitchFamily="34" charset="0"/>
              </a:rPr>
              <a:t>ETICA EN LA INVESTIGACION CIENTIFICA Y SOCIAL Originalidad,Plagio</a:t>
            </a:r>
          </a:p>
          <a:p>
            <a:pPr algn="ctr">
              <a:buFont typeface="Arial" pitchFamily="34" charset="0"/>
              <a:buNone/>
            </a:pPr>
            <a:r>
              <a:rPr lang="it-IT" sz="2800" smtClean="0">
                <a:latin typeface="Arial" pitchFamily="34" charset="0"/>
                <a:cs typeface="Arial" pitchFamily="34" charset="0"/>
              </a:rPr>
              <a:t>Responsabilidad social</a:t>
            </a:r>
          </a:p>
          <a:p>
            <a:pPr algn="ctr">
              <a:buFont typeface="Arial" pitchFamily="34" charset="0"/>
              <a:buNone/>
            </a:pPr>
            <a:r>
              <a:rPr lang="it-IT" sz="2800" smtClean="0">
                <a:latin typeface="Arial" pitchFamily="34" charset="0"/>
                <a:cs typeface="Arial" pitchFamily="34" charset="0"/>
              </a:rPr>
              <a:t>Impactos de la experimentación o toma de encuestas</a:t>
            </a:r>
            <a:br>
              <a:rPr lang="it-IT" sz="2800" smtClean="0">
                <a:latin typeface="Arial" pitchFamily="34" charset="0"/>
                <a:cs typeface="Arial" pitchFamily="34" charset="0"/>
              </a:rPr>
            </a:br>
            <a:r>
              <a:rPr lang="it-IT" sz="2800" smtClean="0">
                <a:latin typeface="Arial" pitchFamily="34" charset="0"/>
                <a:cs typeface="Arial" pitchFamily="34" charset="0"/>
              </a:rPr>
              <a:t/>
            </a:r>
            <a:br>
              <a:rPr lang="it-IT" sz="2800" smtClean="0">
                <a:latin typeface="Arial" pitchFamily="34" charset="0"/>
                <a:cs typeface="Arial" pitchFamily="34" charset="0"/>
              </a:rPr>
            </a:br>
            <a:r>
              <a:rPr lang="it-IT" sz="2800" smtClean="0">
                <a:latin typeface="Arial" pitchFamily="34" charset="0"/>
                <a:cs typeface="Arial" pitchFamily="34" charset="0"/>
              </a:rPr>
              <a:t/>
            </a:r>
            <a:br>
              <a:rPr lang="it-IT" sz="2800" smtClean="0">
                <a:latin typeface="Arial" pitchFamily="34" charset="0"/>
                <a:cs typeface="Arial" pitchFamily="34" charset="0"/>
              </a:rPr>
            </a:br>
            <a:endParaRPr lang="es-ES_tradnl" sz="2800" b="1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96975"/>
            <a:ext cx="9144000" cy="23034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C7E4BB-0750-452F-ACD3-01F09ABFE58A}" type="slidenum">
              <a:rPr lang="es-ES" smtClean="0"/>
              <a:pPr>
                <a:defRPr/>
              </a:pPr>
              <a:t>1</a:t>
            </a:fld>
            <a:endParaRPr lang="es-ES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71550" y="1412875"/>
            <a:ext cx="7726363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_tradnl" sz="2800" dirty="0" smtClean="0"/>
              <a:t>Ética Fundamentada en la Misión del Grupo Social o Institución</a:t>
            </a:r>
            <a:r>
              <a:rPr lang="es-ES_tradnl" dirty="0" smtClean="0"/>
              <a:t/>
            </a:r>
            <a:br>
              <a:rPr lang="es-ES_tradnl" dirty="0" smtClean="0"/>
            </a:br>
            <a:r>
              <a:rPr lang="es-ES_tradnl" dirty="0" smtClean="0"/>
              <a:t/>
            </a:r>
            <a:br>
              <a:rPr lang="es-ES_tradnl" dirty="0" smtClean="0"/>
            </a:br>
            <a:r>
              <a:rPr lang="es-ES_tradnl" sz="2800" dirty="0" smtClean="0"/>
              <a:t>¿Cuál es la Misión de la Universidad?</a:t>
            </a:r>
            <a:r>
              <a:rPr lang="es-ES_tradnl" dirty="0" smtClean="0"/>
              <a:t/>
            </a:r>
            <a:br>
              <a:rPr lang="es-ES_tradnl" dirty="0" smtClean="0"/>
            </a:br>
            <a:r>
              <a:rPr lang="es-ES_tradnl" dirty="0" smtClean="0"/>
              <a:t/>
            </a:r>
            <a:br>
              <a:rPr lang="es-ES_tradnl" dirty="0" smtClean="0"/>
            </a:br>
            <a:r>
              <a:rPr lang="es-ES_tradnl" dirty="0" smtClean="0"/>
              <a:t> </a:t>
            </a:r>
            <a:r>
              <a:rPr lang="es-ES_tradnl" sz="2800" dirty="0" smtClean="0"/>
              <a:t>¿Quiénes componen la comunidad universitaria?</a:t>
            </a:r>
            <a:endParaRPr lang="en-US" sz="2800" dirty="0" smtClean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7245F2-40C5-45D4-B065-3633F5DC7EAB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34925" y="476250"/>
            <a:ext cx="91440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eaLnBrk="1" hangingPunct="1"/>
            <a:r>
              <a:rPr lang="es-ES_tradnl" smtClean="0"/>
              <a:t>¿Para qué existe la Universidad?</a:t>
            </a:r>
          </a:p>
        </p:txBody>
      </p:sp>
      <p:sp>
        <p:nvSpPr>
          <p:cNvPr id="20483" name="Oval 3"/>
          <p:cNvSpPr>
            <a:spLocks noChangeArrowheads="1"/>
          </p:cNvSpPr>
          <p:nvPr/>
        </p:nvSpPr>
        <p:spPr bwMode="auto">
          <a:xfrm>
            <a:off x="1143000" y="4038600"/>
            <a:ext cx="2667000" cy="1828800"/>
          </a:xfrm>
          <a:prstGeom prst="ellipse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0484" name="Oval 4"/>
          <p:cNvSpPr>
            <a:spLocks noChangeArrowheads="1"/>
          </p:cNvSpPr>
          <p:nvPr/>
        </p:nvSpPr>
        <p:spPr bwMode="auto">
          <a:xfrm>
            <a:off x="3733800" y="2819400"/>
            <a:ext cx="2667000" cy="1828800"/>
          </a:xfrm>
          <a:prstGeom prst="ellipse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0485" name="Oval 5"/>
          <p:cNvSpPr>
            <a:spLocks noChangeArrowheads="1"/>
          </p:cNvSpPr>
          <p:nvPr/>
        </p:nvSpPr>
        <p:spPr bwMode="auto">
          <a:xfrm>
            <a:off x="5943600" y="1371600"/>
            <a:ext cx="2667000" cy="1828800"/>
          </a:xfrm>
          <a:prstGeom prst="ellipse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1066800" y="4495800"/>
            <a:ext cx="2667000" cy="7016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1" lang="es-ES_tradnl" sz="2000">
                <a:solidFill>
                  <a:schemeClr val="bg2"/>
                </a:solidFill>
                <a:latin typeface="Times"/>
              </a:rPr>
              <a:t>Para la búsqueda del saber y la verdad</a:t>
            </a:r>
            <a:endParaRPr kumimoji="1" lang="en-US" sz="2000">
              <a:solidFill>
                <a:schemeClr val="bg2"/>
              </a:solidFill>
              <a:latin typeface="Times"/>
            </a:endParaRP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3733800" y="3048000"/>
            <a:ext cx="2819400" cy="15541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Font typeface="Monotype Sorts" pitchFamily="2" charset="2"/>
              <a:buNone/>
            </a:pPr>
            <a:r>
              <a:rPr kumimoji="1" lang="es-ES_tradnl" sz="2000">
                <a:solidFill>
                  <a:schemeClr val="bg2"/>
                </a:solidFill>
                <a:latin typeface="Times"/>
              </a:rPr>
              <a:t>Transmitir el saber mediante diversos procesos educativos.</a:t>
            </a:r>
          </a:p>
          <a:p>
            <a:pPr algn="ctr" eaLnBrk="0" hangingPunct="0">
              <a:spcBef>
                <a:spcPct val="50000"/>
              </a:spcBef>
            </a:pPr>
            <a:endParaRPr lang="en-US" sz="2000">
              <a:solidFill>
                <a:schemeClr val="bg2"/>
              </a:solidFill>
              <a:latin typeface="Times"/>
            </a:endParaRP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6400800" y="1447800"/>
            <a:ext cx="1828800" cy="18891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Font typeface="Monotype Sorts" pitchFamily="2" charset="2"/>
              <a:buNone/>
            </a:pPr>
            <a:r>
              <a:rPr kumimoji="1" lang="es-ES_tradnl" sz="2000">
                <a:solidFill>
                  <a:schemeClr val="bg2"/>
                </a:solidFill>
                <a:latin typeface="Times"/>
              </a:rPr>
              <a:t>El objetivo final es servir al bien común de la sociedad.</a:t>
            </a:r>
          </a:p>
          <a:p>
            <a:pPr eaLnBrk="0" hangingPunct="0">
              <a:spcBef>
                <a:spcPct val="50000"/>
              </a:spcBef>
            </a:pPr>
            <a:endParaRPr lang="en-US" sz="2000">
              <a:solidFill>
                <a:schemeClr val="bg2"/>
              </a:solidFill>
              <a:latin typeface="Times"/>
            </a:endParaRPr>
          </a:p>
        </p:txBody>
      </p:sp>
      <p:sp>
        <p:nvSpPr>
          <p:cNvPr id="134153" name="AutoShape 9"/>
          <p:cNvSpPr>
            <a:spLocks noChangeArrowheads="1"/>
          </p:cNvSpPr>
          <p:nvPr/>
        </p:nvSpPr>
        <p:spPr bwMode="auto">
          <a:xfrm rot="-1440648">
            <a:off x="1600200" y="3048000"/>
            <a:ext cx="2819400" cy="381000"/>
          </a:xfrm>
          <a:prstGeom prst="curvedDownArrow">
            <a:avLst>
              <a:gd name="adj1" fmla="val 148000"/>
              <a:gd name="adj2" fmla="val 296000"/>
              <a:gd name="adj3" fmla="val 33333"/>
            </a:avLst>
          </a:prstGeom>
          <a:solidFill>
            <a:srgbClr val="FF9900"/>
          </a:solidFill>
          <a:ln w="12700" cap="sq">
            <a:solidFill>
              <a:schemeClr val="bg2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34154" name="AutoShape 10"/>
          <p:cNvSpPr>
            <a:spLocks noChangeArrowheads="1"/>
          </p:cNvSpPr>
          <p:nvPr/>
        </p:nvSpPr>
        <p:spPr bwMode="auto">
          <a:xfrm rot="-2130442">
            <a:off x="4038600" y="1676400"/>
            <a:ext cx="2819400" cy="381000"/>
          </a:xfrm>
          <a:prstGeom prst="curvedDownArrow">
            <a:avLst>
              <a:gd name="adj1" fmla="val 148000"/>
              <a:gd name="adj2" fmla="val 296000"/>
              <a:gd name="adj3" fmla="val 33333"/>
            </a:avLst>
          </a:prstGeom>
          <a:solidFill>
            <a:schemeClr val="accent1"/>
          </a:solidFill>
          <a:ln w="12700" cap="sq">
            <a:solidFill>
              <a:schemeClr val="bg2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1" name="1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7245F2-40C5-45D4-B065-3633F5DC7EAB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3" grpId="0" animBg="1"/>
      <p:bldP spid="13415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76250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_tradnl" smtClean="0"/>
              <a:t>Condición que posibilita la Misión de la Universidad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es-ES_tradnl" b="1" u="sng" dirty="0" smtClean="0">
                <a:latin typeface="Arial" pitchFamily="34" charset="0"/>
                <a:cs typeface="Arial" pitchFamily="34" charset="0"/>
              </a:rPr>
              <a:t>Integridad Académica</a:t>
            </a:r>
          </a:p>
          <a:p>
            <a:pPr marL="0" indent="0" algn="just" eaLnBrk="1" hangingPunct="1">
              <a:spcBef>
                <a:spcPct val="0"/>
              </a:spcBef>
              <a:buFontTx/>
              <a:buNone/>
              <a:defRPr/>
            </a:pPr>
            <a:r>
              <a:rPr lang="es-ES_tradnl" sz="2800" dirty="0" smtClean="0">
                <a:latin typeface="Arial" pitchFamily="34" charset="0"/>
                <a:cs typeface="Arial" pitchFamily="34" charset="0"/>
              </a:rPr>
              <a:t>Valores relacionados a la</a:t>
            </a:r>
            <a:r>
              <a:rPr lang="es-ES_tradnl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_tradnl" sz="2800" dirty="0" smtClean="0">
                <a:latin typeface="Arial" pitchFamily="34" charset="0"/>
                <a:cs typeface="Arial" pitchFamily="34" charset="0"/>
              </a:rPr>
              <a:t>búsqueda y comunicación de los distintos saberes.</a:t>
            </a: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endParaRPr lang="es-ES_tradnl" sz="2800" dirty="0" smtClean="0">
              <a:latin typeface="Arial" pitchFamily="34" charset="0"/>
              <a:cs typeface="Arial" pitchFamily="34" charset="0"/>
            </a:endParaRPr>
          </a:p>
          <a:p>
            <a:pPr marL="0" indent="0" algn="just" eaLnBrk="1" hangingPunct="1">
              <a:spcBef>
                <a:spcPct val="0"/>
              </a:spcBef>
              <a:buFontTx/>
              <a:buNone/>
              <a:defRPr/>
            </a:pPr>
            <a:r>
              <a:rPr lang="es-ES_tradnl" sz="2800" dirty="0" smtClean="0">
                <a:latin typeface="Arial" pitchFamily="34" charset="0"/>
                <a:cs typeface="Arial" pitchFamily="34" charset="0"/>
              </a:rPr>
              <a:t>Valores, normas y virtudes relacionadas con el cumplimiento de la misión universitaria: búsqueda del saber, aplicación de los conocimientos, impacto a la sociedad.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7245F2-40C5-45D4-B065-3633F5DC7EAB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485775"/>
            <a:ext cx="91440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4000" smtClean="0"/>
              <a:t>Aspectos de la </a:t>
            </a:r>
            <a:r>
              <a:rPr lang="es-ES" sz="3600" smtClean="0"/>
              <a:t>Ét</a:t>
            </a:r>
            <a:r>
              <a:rPr lang="en-US" altLang="en-US" sz="4000" smtClean="0"/>
              <a:t>ica de la Investigación</a:t>
            </a:r>
          </a:p>
        </p:txBody>
      </p:sp>
      <p:grpSp>
        <p:nvGrpSpPr>
          <p:cNvPr id="22531" name="Group 6"/>
          <p:cNvGrpSpPr>
            <a:grpSpLocks/>
          </p:cNvGrpSpPr>
          <p:nvPr/>
        </p:nvGrpSpPr>
        <p:grpSpPr bwMode="auto">
          <a:xfrm>
            <a:off x="1219200" y="1219200"/>
            <a:ext cx="6629400" cy="5334000"/>
            <a:chOff x="816" y="768"/>
            <a:chExt cx="4176" cy="3360"/>
          </a:xfrm>
        </p:grpSpPr>
        <p:sp>
          <p:nvSpPr>
            <p:cNvPr id="29700" name="Oval 3"/>
            <p:cNvSpPr>
              <a:spLocks noChangeArrowheads="1"/>
            </p:cNvSpPr>
            <p:nvPr/>
          </p:nvSpPr>
          <p:spPr bwMode="auto">
            <a:xfrm>
              <a:off x="816" y="768"/>
              <a:ext cx="2256" cy="2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en-US" sz="2800">
                  <a:latin typeface="+mj-lt"/>
                </a:rPr>
                <a:t>Integridad </a:t>
              </a:r>
            </a:p>
            <a:p>
              <a:pPr algn="ctr">
                <a:defRPr/>
              </a:pPr>
              <a:r>
                <a:rPr lang="en-US" altLang="en-US" sz="2800">
                  <a:latin typeface="+mj-lt"/>
                </a:rPr>
                <a:t>Académica</a:t>
              </a:r>
            </a:p>
          </p:txBody>
        </p:sp>
        <p:sp>
          <p:nvSpPr>
            <p:cNvPr id="29701" name="Oval 4"/>
            <p:cNvSpPr>
              <a:spLocks noChangeArrowheads="1"/>
            </p:cNvSpPr>
            <p:nvPr/>
          </p:nvSpPr>
          <p:spPr bwMode="auto">
            <a:xfrm>
              <a:off x="2736" y="816"/>
              <a:ext cx="2256" cy="2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en-US" sz="2800">
                  <a:latin typeface="+mj-lt"/>
                </a:rPr>
                <a:t>Responsabilidad </a:t>
              </a:r>
            </a:p>
            <a:p>
              <a:pPr algn="ctr">
                <a:defRPr/>
              </a:pPr>
              <a:r>
                <a:rPr lang="en-US" altLang="en-US" sz="2800">
                  <a:latin typeface="+mj-lt"/>
                </a:rPr>
                <a:t>Social</a:t>
              </a:r>
            </a:p>
          </p:txBody>
        </p:sp>
        <p:sp>
          <p:nvSpPr>
            <p:cNvPr id="29702" name="Oval 5"/>
            <p:cNvSpPr>
              <a:spLocks noChangeArrowheads="1"/>
            </p:cNvSpPr>
            <p:nvPr/>
          </p:nvSpPr>
          <p:spPr bwMode="auto">
            <a:xfrm>
              <a:off x="1776" y="2112"/>
              <a:ext cx="2256" cy="2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en-US" sz="2800">
                  <a:latin typeface="+mj-lt"/>
                </a:rPr>
                <a:t>Comunidad de </a:t>
              </a:r>
            </a:p>
            <a:p>
              <a:pPr algn="ctr">
                <a:defRPr/>
              </a:pPr>
              <a:r>
                <a:rPr lang="en-US" altLang="en-US" sz="2800">
                  <a:latin typeface="+mj-lt"/>
                </a:rPr>
                <a:t>Investigadores </a:t>
              </a:r>
            </a:p>
            <a:p>
              <a:pPr algn="ctr">
                <a:defRPr/>
              </a:pPr>
              <a:r>
                <a:rPr lang="en-US" altLang="en-US" sz="2800">
                  <a:latin typeface="+mj-lt"/>
                </a:rPr>
                <a:t>y Educadores</a:t>
              </a:r>
            </a:p>
          </p:txBody>
        </p:sp>
      </p:grp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08C33F-F197-479C-AD78-DA354A5EFB8D}" type="slidenum">
              <a:rPr lang="es-ES_tradnl" smtClean="0"/>
              <a:pPr>
                <a:defRPr/>
              </a:pPr>
              <a:t>13</a:t>
            </a:fld>
            <a:endParaRPr lang="es-ES_tradnl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557213"/>
            <a:ext cx="882015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eaLnBrk="1" hangingPunct="1"/>
            <a:r>
              <a:rPr lang="es-ES" sz="4000" smtClean="0"/>
              <a:t>Aspectos Éticos en la Investigación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827088" y="990600"/>
            <a:ext cx="7489825" cy="53863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just"/>
            <a:r>
              <a:rPr lang="es-ES" sz="2800">
                <a:latin typeface="Arial" pitchFamily="34" charset="0"/>
              </a:rPr>
              <a:t>						</a:t>
            </a:r>
          </a:p>
          <a:p>
            <a:pPr algn="just"/>
            <a:r>
              <a:rPr lang="es-ES" sz="3200" b="1" u="sng">
                <a:latin typeface="Arial" pitchFamily="34" charset="0"/>
              </a:rPr>
              <a:t>Investigación y Responsabilidad Social</a:t>
            </a:r>
          </a:p>
          <a:p>
            <a:pPr algn="just">
              <a:buFont typeface="Wingdings" pitchFamily="2" charset="2"/>
              <a:buChar char="Ø"/>
            </a:pPr>
            <a:endParaRPr lang="es-ES" sz="2800">
              <a:latin typeface="Arial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s-ES" sz="2800">
                <a:latin typeface="Arial" pitchFamily="34" charset="0"/>
              </a:rPr>
              <a:t> No atropellar el interés de los sujetos de estudio.</a:t>
            </a:r>
          </a:p>
          <a:p>
            <a:pPr algn="just">
              <a:buFont typeface="Wingdings" pitchFamily="2" charset="2"/>
              <a:buChar char="Ø"/>
            </a:pPr>
            <a:r>
              <a:rPr lang="es-ES" sz="2800">
                <a:latin typeface="Arial" pitchFamily="34" charset="0"/>
              </a:rPr>
              <a:t> No atentar contra los intereses de instituciones  	participantes. </a:t>
            </a:r>
          </a:p>
          <a:p>
            <a:pPr algn="just">
              <a:buFont typeface="Wingdings" pitchFamily="2" charset="2"/>
              <a:buChar char="Ø"/>
            </a:pPr>
            <a:r>
              <a:rPr lang="es-ES" sz="2800">
                <a:latin typeface="Arial" pitchFamily="34" charset="0"/>
              </a:rPr>
              <a:t> No atentar contra los intereses de la sociedad.</a:t>
            </a:r>
          </a:p>
          <a:p>
            <a:pPr algn="just"/>
            <a:endParaRPr lang="es-ES" sz="2800" b="1">
              <a:latin typeface="Arial" pitchFamily="34" charset="0"/>
            </a:endParaRPr>
          </a:p>
          <a:p>
            <a:pPr algn="just"/>
            <a:endParaRPr lang="es-ES" sz="2800">
              <a:latin typeface="Arial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7245F2-40C5-45D4-B065-3633F5DC7EAB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404813"/>
            <a:ext cx="91440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" sz="3600" b="1" u="sng" smtClean="0"/>
              <a:t>Investigación y Responsabilidad Social</a:t>
            </a:r>
            <a:r>
              <a:rPr lang="es-ES" smtClean="0"/>
              <a:t> 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0" y="1557338"/>
            <a:ext cx="7704138" cy="4114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/>
            <a:r>
              <a:rPr lang="es-ES" sz="2800" smtClean="0">
                <a:latin typeface="Arial" pitchFamily="34" charset="0"/>
                <a:cs typeface="Arial" pitchFamily="34" charset="0"/>
              </a:rPr>
              <a:t>Investigación con sujetos humanos.</a:t>
            </a:r>
          </a:p>
          <a:p>
            <a:pPr algn="just" eaLnBrk="1" hangingPunct="1"/>
            <a:r>
              <a:rPr lang="es-ES" sz="2800" smtClean="0">
                <a:latin typeface="Arial" pitchFamily="34" charset="0"/>
                <a:cs typeface="Arial" pitchFamily="34" charset="0"/>
              </a:rPr>
              <a:t>Consentimiento informado y voluntario.</a:t>
            </a:r>
          </a:p>
          <a:p>
            <a:pPr algn="just" eaLnBrk="1" hangingPunct="1"/>
            <a:r>
              <a:rPr lang="es-ES" sz="2800" smtClean="0">
                <a:latin typeface="Arial" pitchFamily="34" charset="0"/>
                <a:cs typeface="Arial" pitchFamily="34" charset="0"/>
              </a:rPr>
              <a:t>Investigación con animales de laboratorio.</a:t>
            </a:r>
          </a:p>
          <a:p>
            <a:pPr algn="just" eaLnBrk="1" hangingPunct="1"/>
            <a:r>
              <a:rPr lang="es-ES" sz="2800" smtClean="0">
                <a:latin typeface="Arial" pitchFamily="34" charset="0"/>
                <a:cs typeface="Arial" pitchFamily="34" charset="0"/>
              </a:rPr>
              <a:t>Política Pública (Comité de Protección de Sujetos Humanos en la Investigación, IRB) </a:t>
            </a:r>
          </a:p>
          <a:p>
            <a:pPr algn="just" eaLnBrk="1" hangingPunct="1"/>
            <a:r>
              <a:rPr lang="es-ES" sz="2800" smtClean="0">
                <a:latin typeface="Arial" pitchFamily="34" charset="0"/>
                <a:cs typeface="Arial" pitchFamily="34" charset="0"/>
              </a:rPr>
              <a:t>Relación con la industria, comunidad, y sociedad.</a:t>
            </a:r>
          </a:p>
          <a:p>
            <a:pPr algn="just" eaLnBrk="1" hangingPunct="1"/>
            <a:r>
              <a:rPr lang="es-ES" sz="2800" smtClean="0">
                <a:latin typeface="Arial" pitchFamily="34" charset="0"/>
                <a:cs typeface="Arial" pitchFamily="34" charset="0"/>
              </a:rPr>
              <a:t>Protección ambiental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7245F2-40C5-45D4-B065-3633F5DC7EAB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20775" y="557213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eaLnBrk="1" hangingPunct="1"/>
            <a:r>
              <a:rPr lang="es-ES" sz="3600" smtClean="0"/>
              <a:t>Aspectos Éticos en la Investigación</a:t>
            </a: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827088" y="1293813"/>
            <a:ext cx="7345362" cy="54483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just"/>
            <a:r>
              <a:rPr lang="es-ES" sz="3200" b="1" u="sng">
                <a:latin typeface="Arial" pitchFamily="34" charset="0"/>
              </a:rPr>
              <a:t>Comunidad de Investigadores y Educación</a:t>
            </a:r>
            <a:endParaRPr lang="es-ES" sz="3200">
              <a:latin typeface="Arial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s-ES" sz="2800">
                <a:latin typeface="Arial" pitchFamily="34" charset="0"/>
              </a:rPr>
              <a:t> No atropellar el interés de otros investigadores ni de 	los estudiantes.</a:t>
            </a:r>
          </a:p>
          <a:p>
            <a:pPr algn="just"/>
            <a:r>
              <a:rPr lang="es-ES" sz="3200" b="1" u="sng">
                <a:latin typeface="Arial" pitchFamily="34" charset="0"/>
              </a:rPr>
              <a:t>Integridad Académica</a:t>
            </a:r>
            <a:endParaRPr lang="es-ES" sz="3200" b="1">
              <a:latin typeface="Arial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s-ES" sz="2800">
                <a:latin typeface="Arial" pitchFamily="34" charset="0"/>
              </a:rPr>
              <a:t> Valores epistémicos:</a:t>
            </a:r>
            <a:r>
              <a:rPr lang="es-ES" sz="2800" b="1">
                <a:latin typeface="Arial" pitchFamily="34" charset="0"/>
              </a:rPr>
              <a:t> </a:t>
            </a:r>
            <a:r>
              <a:rPr lang="es-ES" sz="2800">
                <a:latin typeface="Arial" pitchFamily="34" charset="0"/>
              </a:rPr>
              <a:t>búsqueda y comunicación de la 	verdad.</a:t>
            </a:r>
          </a:p>
          <a:p>
            <a:pPr algn="just">
              <a:buFont typeface="Wingdings" pitchFamily="2" charset="2"/>
              <a:buChar char="Ø"/>
            </a:pPr>
            <a:r>
              <a:rPr lang="es-ES" sz="2800">
                <a:latin typeface="Arial" pitchFamily="34" charset="0"/>
              </a:rPr>
              <a:t> Respeto a los métodos de investigación pertinentes a 	los distintos campos del saber.	</a:t>
            </a:r>
          </a:p>
          <a:p>
            <a:pPr algn="just">
              <a:buFont typeface="Wingdings" pitchFamily="2" charset="2"/>
              <a:buChar char="Ø"/>
            </a:pPr>
            <a:r>
              <a:rPr lang="es-ES" sz="2800">
                <a:latin typeface="Arial" pitchFamily="34" charset="0"/>
              </a:rPr>
              <a:t> Respeto al proceso de enseñanza-aprendizaje	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7245F2-40C5-45D4-B065-3633F5DC7EAB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557213"/>
            <a:ext cx="91440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_tradnl" altLang="en-US" sz="3200" b="1" u="sng" smtClean="0"/>
              <a:t>Comunidad de Investigadores y Educadores</a:t>
            </a:r>
            <a:endParaRPr lang="es-ES_tradnl" altLang="en-US" sz="3200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219200"/>
            <a:ext cx="7921625" cy="4114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/>
            <a:r>
              <a:rPr lang="es-ES_tradnl" altLang="en-US" sz="2800" b="1" u="sng" smtClean="0">
                <a:latin typeface="Arial" pitchFamily="34" charset="0"/>
                <a:cs typeface="Arial" pitchFamily="34" charset="0"/>
              </a:rPr>
              <a:t>Mentoría</a:t>
            </a:r>
            <a:endParaRPr lang="es-ES_tradnl" altLang="en-US" sz="2800" smtClean="0">
              <a:latin typeface="Arial" pitchFamily="34" charset="0"/>
              <a:cs typeface="Arial" pitchFamily="34" charset="0"/>
            </a:endParaRPr>
          </a:p>
          <a:p>
            <a:pPr algn="just" eaLnBrk="1" hangingPunct="1"/>
            <a:r>
              <a:rPr lang="es-ES_tradnl" altLang="en-US" sz="2800" b="1" u="sng" smtClean="0">
                <a:latin typeface="Arial" pitchFamily="34" charset="0"/>
                <a:cs typeface="Arial" pitchFamily="34" charset="0"/>
              </a:rPr>
              <a:t>Revisión y evaluación de manuscritos</a:t>
            </a:r>
          </a:p>
          <a:p>
            <a:pPr algn="just" eaLnBrk="1" hangingPunct="1">
              <a:lnSpc>
                <a:spcPct val="90000"/>
              </a:lnSpc>
            </a:pPr>
            <a:r>
              <a:rPr lang="es-ES_tradnl" sz="2800" b="1" u="sng" smtClean="0">
                <a:latin typeface="Arial" pitchFamily="34" charset="0"/>
                <a:cs typeface="Arial" pitchFamily="34" charset="0"/>
              </a:rPr>
              <a:t>Confidencialidad</a:t>
            </a:r>
          </a:p>
          <a:p>
            <a:pPr algn="just" eaLnBrk="1" hangingPunct="1">
              <a:lnSpc>
                <a:spcPct val="90000"/>
              </a:lnSpc>
            </a:pPr>
            <a:r>
              <a:rPr lang="es-ES_tradnl" sz="2800" b="1" u="sng" smtClean="0">
                <a:latin typeface="Arial" pitchFamily="34" charset="0"/>
                <a:cs typeface="Arial" pitchFamily="34" charset="0"/>
              </a:rPr>
              <a:t>Propiedad intelectual </a:t>
            </a:r>
            <a:endParaRPr lang="es-ES_tradnl" altLang="en-US" sz="2800" smtClean="0">
              <a:latin typeface="Arial" pitchFamily="34" charset="0"/>
              <a:cs typeface="Arial" pitchFamily="34" charset="0"/>
            </a:endParaRPr>
          </a:p>
          <a:p>
            <a:pPr algn="just" eaLnBrk="1" hangingPunct="1"/>
            <a:r>
              <a:rPr lang="es-ES_tradnl" altLang="en-US" sz="2800" b="1" u="sng" smtClean="0">
                <a:latin typeface="Arial" pitchFamily="34" charset="0"/>
                <a:cs typeface="Arial" pitchFamily="34" charset="0"/>
              </a:rPr>
              <a:t>Conflictos de interés</a:t>
            </a:r>
            <a:r>
              <a:rPr lang="es-ES_tradnl" altLang="en-US" sz="2800" smtClean="0">
                <a:latin typeface="Arial" pitchFamily="34" charset="0"/>
                <a:cs typeface="Arial" pitchFamily="34" charset="0"/>
              </a:rPr>
              <a:t>, al momento de evaluar manuscritos, o al momento de solicitar u otorgar fondos (financiamiento publico y privado).</a:t>
            </a:r>
          </a:p>
          <a:p>
            <a:pPr algn="just" eaLnBrk="1" hangingPunct="1"/>
            <a:r>
              <a:rPr lang="es-ES_tradnl" altLang="en-US" sz="2800" b="1" u="sng" smtClean="0">
                <a:latin typeface="Arial" pitchFamily="34" charset="0"/>
                <a:cs typeface="Arial" pitchFamily="34" charset="0"/>
              </a:rPr>
              <a:t>No guardar debidamente los datos “crudos”,</a:t>
            </a:r>
            <a:r>
              <a:rPr lang="es-ES_tradnl" altLang="en-US" sz="2800" smtClean="0">
                <a:latin typeface="Arial" pitchFamily="34" charset="0"/>
                <a:cs typeface="Arial" pitchFamily="34" charset="0"/>
              </a:rPr>
              <a:t> imposibilita replicar y verificar los experimentos. 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7245F2-40C5-45D4-B065-3633F5DC7EAB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476250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eaLnBrk="1" hangingPunct="1"/>
            <a:r>
              <a:rPr lang="es-ES_tradnl" smtClean="0"/>
              <a:t>Plagio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990600"/>
            <a:ext cx="8029575" cy="44259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lnSpc>
                <a:spcPct val="90000"/>
              </a:lnSpc>
            </a:pPr>
            <a:endParaRPr lang="es-ES_tradnl" sz="2800" smtClean="0"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es-ES" sz="2800" smtClean="0">
                <a:latin typeface="Arial" pitchFamily="34" charset="0"/>
                <a:cs typeface="Arial" pitchFamily="34" charset="0"/>
              </a:rPr>
              <a:t>Cerca de un 70% de los estudiantes universitarios admite haberse copiado alguna vez</a:t>
            </a:r>
          </a:p>
          <a:p>
            <a:pPr algn="just" eaLnBrk="1" hangingPunct="1">
              <a:lnSpc>
                <a:spcPct val="90000"/>
              </a:lnSpc>
            </a:pPr>
            <a:r>
              <a:rPr lang="es-ES" sz="2800" smtClean="0">
                <a:latin typeface="Arial" pitchFamily="34" charset="0"/>
                <a:cs typeface="Arial" pitchFamily="34" charset="0"/>
              </a:rPr>
              <a:t>Se piensa que pocos son sorprendidos y que los castigos son poco severos</a:t>
            </a:r>
          </a:p>
          <a:p>
            <a:pPr algn="just" eaLnBrk="1" hangingPunct="1">
              <a:lnSpc>
                <a:spcPct val="90000"/>
              </a:lnSpc>
            </a:pPr>
            <a:r>
              <a:rPr lang="es-ES" sz="2800" smtClean="0">
                <a:latin typeface="Arial" pitchFamily="34" charset="0"/>
                <a:cs typeface="Arial" pitchFamily="34" charset="0"/>
              </a:rPr>
              <a:t>Los niveles mas bajos de plagio se encuentran en lugares donde la responsabilidad principal sobre integridad académica recae en los estudiantes a través de un código de honor</a:t>
            </a:r>
          </a:p>
          <a:p>
            <a:pPr algn="just" eaLnBrk="1" hangingPunct="1">
              <a:lnSpc>
                <a:spcPct val="90000"/>
              </a:lnSpc>
            </a:pPr>
            <a:r>
              <a:rPr lang="es-ES" sz="2800" smtClean="0">
                <a:latin typeface="Arial" pitchFamily="34" charset="0"/>
                <a:cs typeface="Arial" pitchFamily="34" charset="0"/>
              </a:rPr>
              <a:t>Maestros y profesores usualmente no informan incidentes de plagio</a:t>
            </a:r>
            <a:endParaRPr lang="es-ES_tradnl" sz="28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7245F2-40C5-45D4-B065-3633F5DC7EAB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3850" y="549275"/>
            <a:ext cx="836295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_tradnl" sz="3600" b="1" u="sng" smtClean="0"/>
              <a:t>Tres Pecados Capitales contra la Integridad Académica</a:t>
            </a:r>
            <a:r>
              <a:rPr lang="es-ES_tradnl" sz="3600" smtClean="0"/>
              <a:t> 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0" y="1955800"/>
            <a:ext cx="7704138" cy="428148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spcBef>
                <a:spcPct val="0"/>
              </a:spcBef>
            </a:pPr>
            <a:r>
              <a:rPr lang="es-ES_tradnl" b="1" u="sng" smtClean="0">
                <a:latin typeface="Arial" pitchFamily="34" charset="0"/>
                <a:cs typeface="Arial" pitchFamily="34" charset="0"/>
              </a:rPr>
              <a:t>Fabricación</a:t>
            </a:r>
            <a:r>
              <a:rPr lang="es-ES_tradnl" smtClean="0">
                <a:latin typeface="Arial" pitchFamily="34" charset="0"/>
                <a:cs typeface="Arial" pitchFamily="34" charset="0"/>
              </a:rPr>
              <a:t>, </a:t>
            </a:r>
            <a:r>
              <a:rPr lang="es-ES_tradnl" sz="2800" smtClean="0">
                <a:latin typeface="Arial" pitchFamily="34" charset="0"/>
                <a:cs typeface="Arial" pitchFamily="34" charset="0"/>
              </a:rPr>
              <a:t>invención información o datos de experimentos que no se efectuaron.</a:t>
            </a:r>
            <a:endParaRPr lang="es-ES_tradnl" smtClean="0"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spcBef>
                <a:spcPct val="0"/>
              </a:spcBef>
            </a:pPr>
            <a:r>
              <a:rPr lang="es-ES_tradnl" b="1" u="sng" smtClean="0">
                <a:latin typeface="Arial" pitchFamily="34" charset="0"/>
                <a:cs typeface="Arial" pitchFamily="34" charset="0"/>
              </a:rPr>
              <a:t>Falsificación de datos</a:t>
            </a:r>
            <a:r>
              <a:rPr lang="es-ES_tradnl" smtClean="0">
                <a:latin typeface="Arial" pitchFamily="34" charset="0"/>
                <a:cs typeface="Arial" pitchFamily="34" charset="0"/>
              </a:rPr>
              <a:t>, </a:t>
            </a:r>
            <a:r>
              <a:rPr lang="es-ES_tradnl" sz="2800" smtClean="0">
                <a:latin typeface="Arial" pitchFamily="34" charset="0"/>
                <a:cs typeface="Arial" pitchFamily="34" charset="0"/>
              </a:rPr>
              <a:t>alteración de datos experimentales, resultados, o información.</a:t>
            </a:r>
          </a:p>
          <a:p>
            <a:pPr algn="just" eaLnBrk="1" hangingPunct="1">
              <a:spcBef>
                <a:spcPct val="0"/>
              </a:spcBef>
            </a:pPr>
            <a:r>
              <a:rPr lang="es-ES_tradnl" b="1" u="sng" smtClean="0">
                <a:latin typeface="Arial" pitchFamily="34" charset="0"/>
                <a:cs typeface="Arial" pitchFamily="34" charset="0"/>
              </a:rPr>
              <a:t>Plagio</a:t>
            </a:r>
            <a:r>
              <a:rPr lang="es-ES_tradnl" smtClean="0">
                <a:latin typeface="Arial" pitchFamily="34" charset="0"/>
                <a:cs typeface="Arial" pitchFamily="34" charset="0"/>
              </a:rPr>
              <a:t>, </a:t>
            </a:r>
            <a:r>
              <a:rPr lang="es-ES_tradnl" sz="2800" smtClean="0">
                <a:latin typeface="Arial" pitchFamily="34" charset="0"/>
                <a:cs typeface="Arial" pitchFamily="34" charset="0"/>
              </a:rPr>
              <a:t>apropiación de métodos, datos, cuerpo de un texto, trabajos sin citar o reconocer la fuente.</a:t>
            </a:r>
          </a:p>
          <a:p>
            <a:pPr algn="just" eaLnBrk="1" hangingPunct="1">
              <a:spcBef>
                <a:spcPct val="0"/>
              </a:spcBef>
            </a:pPr>
            <a:endParaRPr lang="es-ES_tradnl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7245F2-40C5-45D4-B065-3633F5DC7EAB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3276600" y="0"/>
            <a:ext cx="5867400" cy="1844675"/>
          </a:xfrm>
          <a:solidFill>
            <a:srgbClr val="0000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_tradnl" sz="4000" smtClean="0">
                <a:solidFill>
                  <a:srgbClr val="FFFF00"/>
                </a:solidFill>
                <a:latin typeface="BalloonDExtBol"/>
              </a:rPr>
              <a:t>ETICA EN LA INVESTIGACIÓN CIENTÍFICA</a:t>
            </a:r>
          </a:p>
        </p:txBody>
      </p:sp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2987675" y="2133600"/>
            <a:ext cx="2736850" cy="13684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sz="1800">
                <a:latin typeface="Arial" pitchFamily="34" charset="0"/>
                <a:cs typeface="Arial" pitchFamily="34" charset="0"/>
              </a:rPr>
              <a:t>ÉTICA</a:t>
            </a: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323850" y="3644900"/>
            <a:ext cx="2376488" cy="1152525"/>
          </a:xfrm>
          <a:prstGeom prst="rect">
            <a:avLst/>
          </a:prstGeom>
          <a:solidFill>
            <a:srgbClr val="FF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sz="1800" b="1">
                <a:latin typeface="Arial" pitchFamily="34" charset="0"/>
                <a:cs typeface="Arial" pitchFamily="34" charset="0"/>
              </a:rPr>
              <a:t>RECONOCIMIENTO</a:t>
            </a:r>
          </a:p>
          <a:p>
            <a:pPr algn="ctr"/>
            <a:r>
              <a:rPr lang="es-ES_tradnl" sz="1800" b="1">
                <a:latin typeface="Arial" pitchFamily="34" charset="0"/>
                <a:cs typeface="Arial" pitchFamily="34" charset="0"/>
              </a:rPr>
              <a:t>DE LOS TRABAJOS </a:t>
            </a:r>
          </a:p>
          <a:p>
            <a:pPr algn="ctr"/>
            <a:r>
              <a:rPr lang="es-ES_tradnl" sz="1800" b="1">
                <a:latin typeface="Arial" pitchFamily="34" charset="0"/>
                <a:cs typeface="Arial" pitchFamily="34" charset="0"/>
              </a:rPr>
              <a:t>UTILIZADOS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3276600" y="4292600"/>
            <a:ext cx="2376488" cy="1152525"/>
          </a:xfrm>
          <a:prstGeom prst="rect">
            <a:avLst/>
          </a:prstGeom>
          <a:solidFill>
            <a:srgbClr val="FF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sz="1800" b="1">
                <a:latin typeface="Arial" pitchFamily="34" charset="0"/>
                <a:cs typeface="Arial" pitchFamily="34" charset="0"/>
              </a:rPr>
              <a:t>RESPETAR</a:t>
            </a:r>
          </a:p>
          <a:p>
            <a:pPr algn="ctr"/>
            <a:r>
              <a:rPr lang="es-ES_tradnl" sz="1800" b="1">
                <a:latin typeface="Arial" pitchFamily="34" charset="0"/>
                <a:cs typeface="Arial" pitchFamily="34" charset="0"/>
              </a:rPr>
              <a:t>RESULTADOS</a:t>
            </a:r>
          </a:p>
          <a:p>
            <a:pPr algn="ctr"/>
            <a:r>
              <a:rPr lang="es-ES_tradnl" sz="1800" b="1">
                <a:latin typeface="Arial" pitchFamily="34" charset="0"/>
                <a:cs typeface="Arial" pitchFamily="34" charset="0"/>
              </a:rPr>
              <a:t>PRELIMINARES</a:t>
            </a:r>
          </a:p>
          <a:p>
            <a:pPr algn="ctr"/>
            <a:r>
              <a:rPr lang="es-ES_tradnl" sz="1800" b="1">
                <a:latin typeface="Arial" pitchFamily="34" charset="0"/>
                <a:cs typeface="Arial" pitchFamily="34" charset="0"/>
              </a:rPr>
              <a:t>AJENOS</a:t>
            </a: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6156325" y="3644900"/>
            <a:ext cx="2376488" cy="1152525"/>
          </a:xfrm>
          <a:prstGeom prst="rect">
            <a:avLst/>
          </a:prstGeom>
          <a:solidFill>
            <a:srgbClr val="FF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sz="1800" b="1">
                <a:latin typeface="Arial" pitchFamily="34" charset="0"/>
                <a:cs typeface="Arial" pitchFamily="34" charset="0"/>
              </a:rPr>
              <a:t>RESPETAR</a:t>
            </a:r>
          </a:p>
          <a:p>
            <a:pPr algn="ctr"/>
            <a:r>
              <a:rPr lang="es-ES_tradnl" sz="1800" b="1">
                <a:latin typeface="Arial" pitchFamily="34" charset="0"/>
                <a:cs typeface="Arial" pitchFamily="34" charset="0"/>
              </a:rPr>
              <a:t>TRABAJOS</a:t>
            </a:r>
          </a:p>
          <a:p>
            <a:pPr algn="ctr"/>
            <a:r>
              <a:rPr lang="es-ES_tradnl" sz="1800" b="1">
                <a:latin typeface="Arial" pitchFamily="34" charset="0"/>
                <a:cs typeface="Arial" pitchFamily="34" charset="0"/>
              </a:rPr>
              <a:t>CONSULTADOS</a:t>
            </a:r>
          </a:p>
        </p:txBody>
      </p:sp>
      <p:sp>
        <p:nvSpPr>
          <p:cNvPr id="3081" name="Line 9"/>
          <p:cNvSpPr>
            <a:spLocks noChangeShapeType="1"/>
          </p:cNvSpPr>
          <p:nvPr/>
        </p:nvSpPr>
        <p:spPr bwMode="auto">
          <a:xfrm flipH="1">
            <a:off x="2771775" y="3573463"/>
            <a:ext cx="1368425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3082" name="Line 10"/>
          <p:cNvSpPr>
            <a:spLocks noChangeShapeType="1"/>
          </p:cNvSpPr>
          <p:nvPr/>
        </p:nvSpPr>
        <p:spPr bwMode="auto">
          <a:xfrm>
            <a:off x="4284663" y="3573463"/>
            <a:ext cx="0" cy="7191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3083" name="Line 11"/>
          <p:cNvSpPr>
            <a:spLocks noChangeShapeType="1"/>
          </p:cNvSpPr>
          <p:nvPr/>
        </p:nvSpPr>
        <p:spPr bwMode="auto">
          <a:xfrm>
            <a:off x="4932363" y="3500438"/>
            <a:ext cx="1152525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pic>
        <p:nvPicPr>
          <p:cNvPr id="10250" name="10 Imagen" descr="http://investigacion-de-mercados-pbl.wikispaces.com/file/view/etica_trabajo.jpg/101665467/etica_trabaj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28612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08C33F-F197-479C-AD78-DA354A5EFB8D}" type="slidenum">
              <a:rPr lang="es-ES_tradnl" smtClean="0"/>
              <a:pPr>
                <a:defRPr/>
              </a:pPr>
              <a:t>2</a:t>
            </a:fld>
            <a:endParaRPr lang="es-ES_tradnl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nimBg="1"/>
      <p:bldP spid="3077" grpId="0" animBg="1"/>
      <p:bldP spid="3078" grpId="0" animBg="1"/>
      <p:bldP spid="3079" grpId="0" animBg="1"/>
      <p:bldP spid="3080" grpId="0" animBg="1"/>
      <p:bldP spid="3081" grpId="0" animBg="1"/>
      <p:bldP spid="3082" grpId="0" animBg="1"/>
      <p:bldP spid="308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476250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_tradnl" sz="4800" smtClean="0"/>
              <a:t>Ejemplo de Plagio: </a:t>
            </a:r>
            <a:br>
              <a:rPr lang="es-ES_tradnl" sz="4800" smtClean="0"/>
            </a:br>
            <a:r>
              <a:rPr lang="es-ES_tradnl" sz="4000" smtClean="0"/>
              <a:t>Propiedad Intelectual</a:t>
            </a:r>
            <a:endParaRPr lang="es-ES_tradnl" sz="4800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es-ES_tradnl" sz="2800" smtClean="0">
                <a:latin typeface="Arial" pitchFamily="34" charset="0"/>
                <a:cs typeface="Arial" pitchFamily="34" charset="0"/>
              </a:rPr>
              <a:t>Propiedad Intelectual: labor creativa de alguien, en la que invirtió esfuerzo y tiempo.</a:t>
            </a:r>
          </a:p>
          <a:p>
            <a:pPr algn="just" eaLnBrk="1" hangingPunct="1">
              <a:lnSpc>
                <a:spcPct val="130000"/>
              </a:lnSpc>
            </a:pPr>
            <a:endParaRPr lang="es-ES_tradnl" sz="2800" smtClean="0"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130000"/>
              </a:lnSpc>
            </a:pPr>
            <a:r>
              <a:rPr lang="es-ES_tradnl" sz="2800" smtClean="0">
                <a:latin typeface="Arial" pitchFamily="34" charset="0"/>
                <a:cs typeface="Arial" pitchFamily="34" charset="0"/>
              </a:rPr>
              <a:t>¿Tenemos derecho de apropiarnos sin remuneración ni reconocimiento para el autor? 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7245F2-40C5-45D4-B065-3633F5DC7EAB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31850" y="485775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_tradnl" sz="4000" b="1" u="sng" smtClean="0"/>
              <a:t>Integridad Académica</a:t>
            </a:r>
            <a:r>
              <a:rPr lang="es-ES_tradnl" sz="4000" smtClean="0"/>
              <a:t> 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96975"/>
            <a:ext cx="7991475" cy="54959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lnSpc>
                <a:spcPct val="90000"/>
              </a:lnSpc>
            </a:pPr>
            <a:r>
              <a:rPr lang="es-ES_tradnl" sz="2800" b="1" u="sng" smtClean="0">
                <a:latin typeface="Arial" pitchFamily="34" charset="0"/>
                <a:cs typeface="Arial" pitchFamily="34" charset="0"/>
              </a:rPr>
              <a:t>Autoría</a:t>
            </a:r>
          </a:p>
          <a:p>
            <a:pPr algn="just" eaLnBrk="1" hangingPunct="1">
              <a:lnSpc>
                <a:spcPct val="90000"/>
              </a:lnSpc>
            </a:pPr>
            <a:r>
              <a:rPr lang="es-ES_tradnl" sz="2800" b="1" u="sng" smtClean="0">
                <a:latin typeface="Arial" pitchFamily="34" charset="0"/>
                <a:cs typeface="Arial" pitchFamily="34" charset="0"/>
              </a:rPr>
              <a:t>Fabricación de datos</a:t>
            </a:r>
            <a:r>
              <a:rPr lang="es-ES_tradnl" sz="280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_tradnl" sz="2400" smtClean="0">
                <a:latin typeface="Arial" pitchFamily="34" charset="0"/>
                <a:cs typeface="Arial" pitchFamily="34" charset="0"/>
              </a:rPr>
              <a:t>invención de datos, trabajos o experimentos que no se efectuaron.</a:t>
            </a:r>
            <a:r>
              <a:rPr lang="es-ES_tradnl" sz="280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just" eaLnBrk="1" hangingPunct="1">
              <a:lnSpc>
                <a:spcPct val="90000"/>
              </a:lnSpc>
            </a:pPr>
            <a:r>
              <a:rPr lang="es-ES_tradnl" sz="2800" b="1" u="sng" smtClean="0">
                <a:latin typeface="Arial" pitchFamily="34" charset="0"/>
                <a:cs typeface="Arial" pitchFamily="34" charset="0"/>
              </a:rPr>
              <a:t>Falsificación de datos</a:t>
            </a:r>
            <a:r>
              <a:rPr lang="es-ES_tradnl" sz="280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_tradnl" sz="2400" smtClean="0">
                <a:latin typeface="Arial" pitchFamily="34" charset="0"/>
                <a:cs typeface="Arial" pitchFamily="34" charset="0"/>
              </a:rPr>
              <a:t>alteración de datos experimentales o de campo.</a:t>
            </a:r>
          </a:p>
          <a:p>
            <a:pPr algn="just" eaLnBrk="1" hangingPunct="1">
              <a:lnSpc>
                <a:spcPct val="90000"/>
              </a:lnSpc>
            </a:pPr>
            <a:r>
              <a:rPr lang="es-ES_tradnl" sz="2800" b="1" u="sng" smtClean="0">
                <a:latin typeface="Arial" pitchFamily="34" charset="0"/>
                <a:cs typeface="Arial" pitchFamily="34" charset="0"/>
              </a:rPr>
              <a:t>Plagio</a:t>
            </a:r>
            <a:r>
              <a:rPr lang="es-ES_tradnl" sz="280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_tradnl" sz="2400" smtClean="0">
                <a:latin typeface="Arial" pitchFamily="34" charset="0"/>
                <a:cs typeface="Arial" pitchFamily="34" charset="0"/>
              </a:rPr>
              <a:t>apropiación de métodos, datos o cuerpo de un texto sin citar o reconocer la fuente.</a:t>
            </a:r>
          </a:p>
          <a:p>
            <a:pPr algn="just" eaLnBrk="1" hangingPunct="1"/>
            <a:r>
              <a:rPr lang="en-US" altLang="en-US" sz="2800" b="1" u="sng" smtClean="0">
                <a:latin typeface="Arial" pitchFamily="34" charset="0"/>
                <a:cs typeface="Arial" pitchFamily="34" charset="0"/>
              </a:rPr>
              <a:t>Conflictos de conciencia</a:t>
            </a:r>
            <a:r>
              <a:rPr lang="en-US" altLang="en-US" sz="280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altLang="en-US" sz="2400" smtClean="0">
                <a:latin typeface="Arial" pitchFamily="34" charset="0"/>
                <a:cs typeface="Arial" pitchFamily="34" charset="0"/>
              </a:rPr>
              <a:t>cuando las creencias del investigador con respecto a un tema son inflexibles e influyen en sus juicios.</a:t>
            </a:r>
          </a:p>
          <a:p>
            <a:pPr algn="just" eaLnBrk="1" hangingPunct="1"/>
            <a:r>
              <a:rPr lang="es-ES_tradnl" altLang="en-US" sz="2800" b="1" u="sng" smtClean="0">
                <a:latin typeface="Arial" pitchFamily="34" charset="0"/>
                <a:cs typeface="Arial" pitchFamily="34" charset="0"/>
              </a:rPr>
              <a:t>Conflictos de esfuerzo y compromiso</a:t>
            </a:r>
            <a:r>
              <a:rPr lang="es-ES_tradnl" altLang="en-US" sz="280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_tradnl" altLang="en-US" sz="2400" smtClean="0">
                <a:latin typeface="Arial" pitchFamily="34" charset="0"/>
                <a:cs typeface="Arial" pitchFamily="34" charset="0"/>
              </a:rPr>
              <a:t>cuando la dedicación de tiempo y esfuerzo a otras actividades interfieren con el buen desempeño.</a:t>
            </a:r>
            <a:endParaRPr lang="es-ES_tradnl" sz="28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7245F2-40C5-45D4-B065-3633F5DC7EAB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684213" y="1130300"/>
            <a:ext cx="7559675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PR" sz="2800" dirty="0">
                <a:latin typeface="Arial" pitchFamily="34" charset="0"/>
                <a:cs typeface="Times New Roman" pitchFamily="18" charset="0"/>
              </a:rPr>
              <a:t>1- </a:t>
            </a:r>
            <a:r>
              <a:rPr lang="es-PR" sz="2800" u="sng" dirty="0">
                <a:latin typeface="Arial" pitchFamily="34" charset="0"/>
                <a:cs typeface="Times New Roman" pitchFamily="18" charset="0"/>
              </a:rPr>
              <a:t>Crear conciencia</a:t>
            </a:r>
            <a:r>
              <a:rPr lang="es-PR" sz="2800" dirty="0">
                <a:latin typeface="Arial" pitchFamily="34" charset="0"/>
                <a:cs typeface="Times New Roman" pitchFamily="18" charset="0"/>
              </a:rPr>
              <a:t> en el futuro profesional sobre como: </a:t>
            </a:r>
          </a:p>
          <a:p>
            <a:pPr algn="just"/>
            <a:endParaRPr lang="es-PR" sz="2800" dirty="0">
              <a:latin typeface="Arial" pitchFamily="34" charset="0"/>
              <a:cs typeface="Times New Roman" pitchFamily="18" charset="0"/>
            </a:endParaRPr>
          </a:p>
          <a:p>
            <a:pPr lvl="2" algn="just">
              <a:buFont typeface="Wingdings" pitchFamily="2" charset="2"/>
              <a:buChar char="Ø"/>
            </a:pPr>
            <a:r>
              <a:rPr lang="es-PR" sz="2800" dirty="0">
                <a:latin typeface="Arial" pitchFamily="34" charset="0"/>
                <a:cs typeface="Times New Roman" pitchFamily="18" charset="0"/>
              </a:rPr>
              <a:t> </a:t>
            </a:r>
            <a:r>
              <a:rPr lang="es-PR" sz="2800" b="1" dirty="0" smtClean="0">
                <a:latin typeface="Arial" pitchFamily="34" charset="0"/>
                <a:cs typeface="Times New Roman" pitchFamily="18" charset="0"/>
              </a:rPr>
              <a:t>L</a:t>
            </a:r>
            <a:r>
              <a:rPr lang="es-PR" sz="2800" b="1" dirty="0" smtClean="0">
                <a:latin typeface="Arial" pitchFamily="34" charset="0"/>
                <a:cs typeface="Times New Roman" pitchFamily="18" charset="0"/>
              </a:rPr>
              <a:t>as </a:t>
            </a:r>
            <a:r>
              <a:rPr lang="es-PR" sz="2800" b="1" dirty="0">
                <a:latin typeface="Arial" pitchFamily="34" charset="0"/>
                <a:cs typeface="Times New Roman" pitchFamily="18" charset="0"/>
              </a:rPr>
              <a:t>ideas que proponga</a:t>
            </a:r>
          </a:p>
          <a:p>
            <a:pPr lvl="2" algn="just">
              <a:buFont typeface="Wingdings" pitchFamily="2" charset="2"/>
              <a:buChar char="Ø"/>
            </a:pPr>
            <a:r>
              <a:rPr lang="es-PR" sz="2800" b="1" dirty="0">
                <a:latin typeface="Arial" pitchFamily="34" charset="0"/>
                <a:cs typeface="Times New Roman" pitchFamily="18" charset="0"/>
              </a:rPr>
              <a:t> </a:t>
            </a:r>
            <a:r>
              <a:rPr lang="es-PR" sz="2800" b="1" dirty="0" smtClean="0">
                <a:latin typeface="Arial" pitchFamily="34" charset="0"/>
                <a:cs typeface="Times New Roman" pitchFamily="18" charset="0"/>
              </a:rPr>
              <a:t>Las </a:t>
            </a:r>
            <a:r>
              <a:rPr lang="es-PR" sz="2800" b="1" dirty="0">
                <a:latin typeface="Arial" pitchFamily="34" charset="0"/>
                <a:cs typeface="Times New Roman" pitchFamily="18" charset="0"/>
              </a:rPr>
              <a:t>acciones que realice</a:t>
            </a:r>
          </a:p>
          <a:p>
            <a:pPr lvl="2" algn="just">
              <a:buFont typeface="Wingdings" pitchFamily="2" charset="2"/>
              <a:buChar char="Ø"/>
            </a:pPr>
            <a:r>
              <a:rPr lang="es-PR" sz="2800" b="1" dirty="0">
                <a:latin typeface="Arial" pitchFamily="34" charset="0"/>
                <a:cs typeface="Times New Roman" pitchFamily="18" charset="0"/>
              </a:rPr>
              <a:t> </a:t>
            </a:r>
            <a:r>
              <a:rPr lang="es-PR" sz="2800" b="1" dirty="0" smtClean="0">
                <a:latin typeface="Arial" pitchFamily="34" charset="0"/>
                <a:cs typeface="Times New Roman" pitchFamily="18" charset="0"/>
              </a:rPr>
              <a:t>Las </a:t>
            </a:r>
            <a:r>
              <a:rPr lang="es-PR" sz="2800" b="1" dirty="0">
                <a:latin typeface="Arial" pitchFamily="34" charset="0"/>
                <a:cs typeface="Times New Roman" pitchFamily="18" charset="0"/>
              </a:rPr>
              <a:t>decisiones que tome</a:t>
            </a:r>
          </a:p>
          <a:p>
            <a:pPr algn="just">
              <a:buFont typeface="Wingdings" pitchFamily="2" charset="2"/>
              <a:buChar char="Ø"/>
            </a:pPr>
            <a:endParaRPr lang="es-PR" sz="2800" dirty="0">
              <a:latin typeface="Arial" pitchFamily="34" charset="0"/>
              <a:cs typeface="Times New Roman" pitchFamily="18" charset="0"/>
            </a:endParaRPr>
          </a:p>
          <a:p>
            <a:pPr algn="just"/>
            <a:r>
              <a:rPr lang="es-PR" sz="2800" u="sng" dirty="0">
                <a:latin typeface="Arial" pitchFamily="34" charset="0"/>
                <a:cs typeface="Times New Roman" pitchFamily="18" charset="0"/>
              </a:rPr>
              <a:t>tendrán consecuencias</a:t>
            </a:r>
            <a:r>
              <a:rPr lang="es-PR" sz="2800" dirty="0">
                <a:latin typeface="Arial" pitchFamily="34" charset="0"/>
                <a:cs typeface="Times New Roman" pitchFamily="18" charset="0"/>
              </a:rPr>
              <a:t> tanto directas como indirectas, a corto y a largo plazo, y que parte de su rol como profesional incluirá:  </a:t>
            </a:r>
            <a:r>
              <a:rPr lang="es-PR" sz="2800" u="sng" dirty="0">
                <a:latin typeface="Arial" pitchFamily="34" charset="0"/>
                <a:cs typeface="Times New Roman" pitchFamily="18" charset="0"/>
              </a:rPr>
              <a:t>asumir responsabilidad</a:t>
            </a:r>
            <a:r>
              <a:rPr lang="es-PR" sz="2800" dirty="0">
                <a:latin typeface="Arial" pitchFamily="34" charset="0"/>
                <a:cs typeface="Times New Roman" pitchFamily="18" charset="0"/>
              </a:rPr>
              <a:t> por esas consecuencias.</a:t>
            </a:r>
            <a:endParaRPr lang="es-PR" sz="2800" dirty="0">
              <a:latin typeface="Arial" pitchFamily="34" charset="0"/>
              <a:cs typeface="Arial" pitchFamily="34" charset="0"/>
            </a:endParaRPr>
          </a:p>
          <a:p>
            <a:pPr algn="just" eaLnBrk="0" hangingPunct="0"/>
            <a:endParaRPr lang="es-PR" sz="2800" dirty="0">
              <a:latin typeface="Arial" pitchFamily="34" charset="0"/>
            </a:endParaRPr>
          </a:p>
        </p:txBody>
      </p:sp>
      <p:sp>
        <p:nvSpPr>
          <p:cNvPr id="12291" name="Rettangolo 2"/>
          <p:cNvSpPr>
            <a:spLocks noChangeArrowheads="1"/>
          </p:cNvSpPr>
          <p:nvPr/>
        </p:nvSpPr>
        <p:spPr bwMode="auto">
          <a:xfrm>
            <a:off x="2339975" y="476250"/>
            <a:ext cx="67421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es-PR" sz="4400" b="1">
                <a:latin typeface="Arial" pitchFamily="34" charset="0"/>
              </a:rPr>
              <a:t>¿Por qué enseñar ética?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63B16F-913D-4084-AF98-647F6CE1D760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539750" y="1306513"/>
            <a:ext cx="7993063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PR" sz="2800">
                <a:latin typeface="Arial" pitchFamily="34" charset="0"/>
                <a:cs typeface="Times New Roman" pitchFamily="18" charset="0"/>
              </a:rPr>
              <a:t>2- Adiestrar profesionales de manera que, las ideas que propongan, las acciones que realicen y las decisiones que tomen puedan contribuir a:</a:t>
            </a:r>
            <a:r>
              <a:rPr lang="en-US" sz="2800">
                <a:latin typeface="Arial" pitchFamily="34" charset="0"/>
              </a:rPr>
              <a:t> </a:t>
            </a:r>
          </a:p>
          <a:p>
            <a:pPr algn="just"/>
            <a:endParaRPr lang="en-US" sz="2800">
              <a:latin typeface="Arial" pitchFamily="34" charset="0"/>
            </a:endParaRPr>
          </a:p>
          <a:p>
            <a:pPr lvl="2" algn="just">
              <a:buFont typeface="Wingdings" pitchFamily="2" charset="2"/>
              <a:buChar char="Ø"/>
            </a:pPr>
            <a:r>
              <a:rPr lang="es-PR" sz="2800">
                <a:latin typeface="Arial" pitchFamily="34" charset="0"/>
                <a:cs typeface="Times New Roman" pitchFamily="18" charset="0"/>
              </a:rPr>
              <a:t>Prevenir desastres </a:t>
            </a:r>
          </a:p>
          <a:p>
            <a:pPr lvl="2" algn="just">
              <a:buFont typeface="Wingdings" pitchFamily="2" charset="2"/>
              <a:buChar char="Ø"/>
            </a:pPr>
            <a:endParaRPr lang="es-PR" sz="2800">
              <a:latin typeface="Arial" pitchFamily="34" charset="0"/>
              <a:cs typeface="Times New Roman" pitchFamily="18" charset="0"/>
            </a:endParaRPr>
          </a:p>
          <a:p>
            <a:pPr lvl="2" algn="just">
              <a:buFont typeface="Wingdings" pitchFamily="2" charset="2"/>
              <a:buChar char="Ø"/>
            </a:pPr>
            <a:r>
              <a:rPr lang="es-PR" sz="2800">
                <a:latin typeface="Arial" pitchFamily="34" charset="0"/>
                <a:cs typeface="Times New Roman" pitchFamily="18" charset="0"/>
              </a:rPr>
              <a:t>Prevenir corrupción</a:t>
            </a:r>
          </a:p>
          <a:p>
            <a:pPr lvl="2" algn="just">
              <a:buFont typeface="Wingdings" pitchFamily="2" charset="2"/>
              <a:buChar char="Ø"/>
            </a:pPr>
            <a:endParaRPr lang="es-PR" sz="2800">
              <a:latin typeface="Arial" pitchFamily="34" charset="0"/>
              <a:cs typeface="Times New Roman" pitchFamily="18" charset="0"/>
            </a:endParaRPr>
          </a:p>
          <a:p>
            <a:pPr lvl="2" algn="just">
              <a:buFont typeface="Wingdings" pitchFamily="2" charset="2"/>
              <a:buChar char="Ø"/>
            </a:pPr>
            <a:r>
              <a:rPr lang="es-PR" sz="2800">
                <a:latin typeface="Arial" pitchFamily="34" charset="0"/>
                <a:cs typeface="Times New Roman" pitchFamily="18" charset="0"/>
              </a:rPr>
              <a:t>Propiciar un </a:t>
            </a:r>
            <a:r>
              <a:rPr lang="es-PR" sz="2800" u="sng">
                <a:latin typeface="Arial" pitchFamily="34" charset="0"/>
                <a:cs typeface="Times New Roman" pitchFamily="18" charset="0"/>
              </a:rPr>
              <a:t>balance</a:t>
            </a:r>
            <a:r>
              <a:rPr lang="es-PR" sz="2800">
                <a:latin typeface="Arial" pitchFamily="34" charset="0"/>
                <a:cs typeface="Times New Roman" pitchFamily="18" charset="0"/>
              </a:rPr>
              <a:t> adecuado entre el desarrollo de la profesión, el desarrollo tecnológico y la calidad de vida </a:t>
            </a:r>
            <a:endParaRPr lang="en-US" sz="2800">
              <a:latin typeface="Arial" pitchFamily="34" charset="0"/>
            </a:endParaRPr>
          </a:p>
        </p:txBody>
      </p:sp>
      <p:sp>
        <p:nvSpPr>
          <p:cNvPr id="13315" name="Rettangolo 2"/>
          <p:cNvSpPr>
            <a:spLocks noChangeArrowheads="1"/>
          </p:cNvSpPr>
          <p:nvPr/>
        </p:nvSpPr>
        <p:spPr bwMode="auto">
          <a:xfrm>
            <a:off x="2339975" y="476250"/>
            <a:ext cx="67421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es-PR" sz="4400" b="1">
                <a:latin typeface="Arial" pitchFamily="34" charset="0"/>
              </a:rPr>
              <a:t>¿Por qué enseñar ética?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63B16F-913D-4084-AF98-647F6CE1D760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63575" y="485775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eaLnBrk="1" hangingPunct="1"/>
            <a:r>
              <a:rPr lang="es-ES_tradnl" smtClean="0"/>
              <a:t>Pero … ¿Qué es la Ética?</a:t>
            </a:r>
            <a:endParaRPr lang="en-US" smtClean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51500" y="1773238"/>
            <a:ext cx="3217863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Rettangolo 3"/>
          <p:cNvSpPr>
            <a:spLocks noChangeArrowheads="1"/>
          </p:cNvSpPr>
          <p:nvPr/>
        </p:nvSpPr>
        <p:spPr bwMode="auto">
          <a:xfrm>
            <a:off x="323850" y="1844675"/>
            <a:ext cx="5184775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PR" sz="2800">
                <a:latin typeface="Arial" pitchFamily="34" charset="0"/>
              </a:rPr>
              <a:t>Definiciones de ética y moral</a:t>
            </a:r>
          </a:p>
          <a:p>
            <a:pPr algn="just"/>
            <a:r>
              <a:rPr lang="es-PR" sz="2800">
                <a:latin typeface="Arial" pitchFamily="34" charset="0"/>
              </a:rPr>
              <a:t>Etimología: </a:t>
            </a:r>
          </a:p>
          <a:p>
            <a:pPr algn="just"/>
            <a:endParaRPr lang="es-PR" sz="2800">
              <a:latin typeface="Arial" pitchFamily="34" charset="0"/>
            </a:endParaRPr>
          </a:p>
          <a:p>
            <a:pPr algn="just"/>
            <a:r>
              <a:rPr lang="es-PR" sz="2800">
                <a:latin typeface="Arial" pitchFamily="34" charset="0"/>
              </a:rPr>
              <a:t>	Griego ETHOS</a:t>
            </a:r>
          </a:p>
          <a:p>
            <a:pPr algn="just"/>
            <a:r>
              <a:rPr lang="es-PR" sz="2800">
                <a:latin typeface="Arial" pitchFamily="34" charset="0"/>
              </a:rPr>
              <a:t>	Latín MOS, IS</a:t>
            </a:r>
          </a:p>
          <a:p>
            <a:pPr algn="just"/>
            <a:endParaRPr lang="es-PR" sz="2800">
              <a:latin typeface="Arial" pitchFamily="34" charset="0"/>
            </a:endParaRPr>
          </a:p>
          <a:p>
            <a:pPr algn="just"/>
            <a:r>
              <a:rPr lang="es-PR" sz="2800">
                <a:latin typeface="Arial" pitchFamily="34" charset="0"/>
              </a:rPr>
              <a:t>CARÁCTER; COSTUMBRE o HABITO</a:t>
            </a:r>
          </a:p>
          <a:p>
            <a:pPr algn="just"/>
            <a:r>
              <a:rPr lang="es-PR" sz="2800">
                <a:latin typeface="Arial" pitchFamily="34" charset="0"/>
              </a:rPr>
              <a:t>No hay diferencia etimológica.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08C33F-F197-479C-AD78-DA354A5EFB8D}" type="slidenum">
              <a:rPr lang="es-ES_tradnl" smtClean="0"/>
              <a:pPr>
                <a:defRPr/>
              </a:pPr>
              <a:t>5</a:t>
            </a:fld>
            <a:endParaRPr lang="es-ES_tradnl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63575" y="485775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eaLnBrk="1" hangingPunct="1"/>
            <a:r>
              <a:rPr lang="es-ES_tradnl" smtClean="0"/>
              <a:t>Pero … ¿Qué es la Ética?</a:t>
            </a:r>
            <a:endParaRPr lang="en-US" smtClean="0"/>
          </a:p>
        </p:txBody>
      </p:sp>
      <p:sp>
        <p:nvSpPr>
          <p:cNvPr id="15363" name="Rettangolo 3"/>
          <p:cNvSpPr>
            <a:spLocks noChangeArrowheads="1"/>
          </p:cNvSpPr>
          <p:nvPr/>
        </p:nvSpPr>
        <p:spPr bwMode="auto">
          <a:xfrm>
            <a:off x="827088" y="1844675"/>
            <a:ext cx="784860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PR" sz="2800" b="1">
                <a:latin typeface="Arial" pitchFamily="34" charset="0"/>
              </a:rPr>
              <a:t>Moral:</a:t>
            </a:r>
          </a:p>
          <a:p>
            <a:pPr algn="just"/>
            <a:r>
              <a:rPr lang="es-PR" sz="2800">
                <a:latin typeface="Arial" pitchFamily="34" charset="0"/>
              </a:rPr>
              <a:t>Códigos de conducta que rigen diversas </a:t>
            </a:r>
          </a:p>
          <a:p>
            <a:pPr algn="just"/>
            <a:r>
              <a:rPr lang="es-PR" sz="2800">
                <a:latin typeface="Arial" pitchFamily="34" charset="0"/>
              </a:rPr>
              <a:t>comunidades humanas</a:t>
            </a:r>
          </a:p>
          <a:p>
            <a:pPr algn="just"/>
            <a:endParaRPr lang="es-PR" sz="2800">
              <a:latin typeface="Arial" pitchFamily="34" charset="0"/>
            </a:endParaRPr>
          </a:p>
          <a:p>
            <a:pPr algn="just"/>
            <a:r>
              <a:rPr lang="es-PR" sz="2800" b="1">
                <a:latin typeface="Arial" pitchFamily="34" charset="0"/>
              </a:rPr>
              <a:t>Ética:</a:t>
            </a:r>
          </a:p>
          <a:p>
            <a:pPr algn="just"/>
            <a:r>
              <a:rPr lang="es-PR" sz="2800">
                <a:latin typeface="Arial" pitchFamily="34" charset="0"/>
              </a:rPr>
              <a:t>Disciplina filosófica que estudia la </a:t>
            </a:r>
          </a:p>
          <a:p>
            <a:pPr algn="just"/>
            <a:r>
              <a:rPr lang="es-PR" sz="2800">
                <a:latin typeface="Arial" pitchFamily="34" charset="0"/>
              </a:rPr>
              <a:t>conducta humana desde el punto de vista </a:t>
            </a:r>
          </a:p>
          <a:p>
            <a:pPr algn="just"/>
            <a:r>
              <a:rPr lang="es-PR" sz="2800">
                <a:latin typeface="Arial" pitchFamily="34" charset="0"/>
              </a:rPr>
              <a:t>de los valores y deberes morales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08C33F-F197-479C-AD78-DA354A5EFB8D}" type="slidenum">
              <a:rPr lang="es-ES_tradnl" smtClean="0"/>
              <a:pPr>
                <a:defRPr/>
              </a:pPr>
              <a:t>6</a:t>
            </a:fld>
            <a:endParaRPr lang="es-ES_tradnl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63575" y="485775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eaLnBrk="1" hangingPunct="1"/>
            <a:r>
              <a:rPr lang="es-ES_tradnl" smtClean="0"/>
              <a:t>Pero … ¿Qué es la Ética?</a:t>
            </a:r>
            <a:endParaRPr lang="en-US" smtClean="0"/>
          </a:p>
        </p:txBody>
      </p:sp>
      <p:sp>
        <p:nvSpPr>
          <p:cNvPr id="16387" name="Rettangolo 3"/>
          <p:cNvSpPr>
            <a:spLocks noChangeArrowheads="1"/>
          </p:cNvSpPr>
          <p:nvPr/>
        </p:nvSpPr>
        <p:spPr bwMode="auto">
          <a:xfrm>
            <a:off x="827088" y="1844675"/>
            <a:ext cx="7848600" cy="440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PR" sz="2800" b="1">
                <a:latin typeface="Arial" pitchFamily="34" charset="0"/>
              </a:rPr>
              <a:t>Ética:</a:t>
            </a:r>
          </a:p>
          <a:p>
            <a:pPr algn="just"/>
            <a:endParaRPr lang="es-PR" sz="2800">
              <a:latin typeface="Arial" pitchFamily="34" charset="0"/>
            </a:endParaRPr>
          </a:p>
          <a:p>
            <a:pPr algn="just"/>
            <a:r>
              <a:rPr lang="es-PR" sz="2800">
                <a:latin typeface="Arial" pitchFamily="34" charset="0"/>
              </a:rPr>
              <a:t>Estudio sistemático o crítico sobre la vida moral. </a:t>
            </a:r>
          </a:p>
          <a:p>
            <a:pPr algn="just"/>
            <a:endParaRPr lang="es-PR" sz="2800">
              <a:latin typeface="Arial" pitchFamily="34" charset="0"/>
            </a:endParaRPr>
          </a:p>
          <a:p>
            <a:pPr algn="just"/>
            <a:r>
              <a:rPr lang="es-PR" sz="2800">
                <a:latin typeface="Arial" pitchFamily="34" charset="0"/>
              </a:rPr>
              <a:t>Aunque hay pluralidad de códigos, la constante es la existencia de códigos morales o de comportamiento.</a:t>
            </a:r>
          </a:p>
          <a:p>
            <a:pPr algn="just"/>
            <a:endParaRPr lang="es-PR" sz="2800">
              <a:latin typeface="Arial" pitchFamily="34" charset="0"/>
            </a:endParaRPr>
          </a:p>
          <a:p>
            <a:pPr algn="just"/>
            <a:r>
              <a:rPr lang="es-PR" sz="2800">
                <a:latin typeface="Arial" pitchFamily="34" charset="0"/>
              </a:rPr>
              <a:t>También se aplica a códigos de conducta profesional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08C33F-F197-479C-AD78-DA354A5EFB8D}" type="slidenum">
              <a:rPr lang="es-ES_tradnl" smtClean="0"/>
              <a:pPr>
                <a:defRPr/>
              </a:pPr>
              <a:t>7</a:t>
            </a:fld>
            <a:endParaRPr lang="es-ES_tradnl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2988" y="414338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eaLnBrk="1" hangingPunct="1"/>
            <a:r>
              <a:rPr lang="es-ES_tradnl" smtClean="0"/>
              <a:t>Definir la ética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219200"/>
            <a:ext cx="5170487" cy="53784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lnSpc>
                <a:spcPct val="90000"/>
              </a:lnSpc>
            </a:pPr>
            <a:r>
              <a:rPr lang="es-ES_tradnl" sz="2800" b="1" smtClean="0">
                <a:latin typeface="Arial" pitchFamily="34" charset="0"/>
                <a:cs typeface="Arial" pitchFamily="34" charset="0"/>
              </a:rPr>
              <a:t>Ética</a:t>
            </a:r>
            <a:r>
              <a:rPr lang="es-ES_tradnl" sz="2800" smtClean="0">
                <a:latin typeface="Arial" pitchFamily="34" charset="0"/>
                <a:cs typeface="Arial" pitchFamily="34" charset="0"/>
              </a:rPr>
              <a:t>: “Disciplina filosófica que estudia racionalmente la conducta humana desde un punto de vista de los deberes y virtudes morales”. (Ferrer, p. 26)</a:t>
            </a:r>
          </a:p>
          <a:p>
            <a:pPr algn="just" eaLnBrk="1" hangingPunct="1">
              <a:lnSpc>
                <a:spcPct val="90000"/>
              </a:lnSpc>
            </a:pPr>
            <a:endParaRPr lang="es-ES_tradnl" sz="2800" smtClean="0"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s-ES_tradnl" sz="2800" smtClean="0"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es-ES_tradnl" sz="2800" b="1" smtClean="0">
                <a:latin typeface="Arial" pitchFamily="34" charset="0"/>
                <a:cs typeface="Arial" pitchFamily="34" charset="0"/>
              </a:rPr>
              <a:t>Reflexiona sobre </a:t>
            </a:r>
            <a:r>
              <a:rPr lang="es-ES_tradnl" sz="2800" smtClean="0">
                <a:latin typeface="Arial" pitchFamily="34" charset="0"/>
                <a:cs typeface="Arial" pitchFamily="34" charset="0"/>
              </a:rPr>
              <a:t>los deberes (normas), consecuencias de nuestros actos y virtudes que construyen nuestro ethos.</a:t>
            </a:r>
          </a:p>
          <a:p>
            <a:pPr algn="just" eaLnBrk="1" hangingPunct="1">
              <a:lnSpc>
                <a:spcPct val="90000"/>
              </a:lnSpc>
            </a:pPr>
            <a:endParaRPr lang="es-ES_tradnl" sz="280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325" y="1412875"/>
            <a:ext cx="2147888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05463" y="4222750"/>
            <a:ext cx="3005137" cy="240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7245F2-40C5-45D4-B065-3633F5DC7EAB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114425"/>
            <a:ext cx="7772400" cy="54102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PR" b="1" smtClean="0"/>
              <a:t/>
            </a:r>
            <a:br>
              <a:rPr lang="es-PR" b="1" smtClean="0"/>
            </a:br>
            <a:r>
              <a:rPr lang="es-PR" b="1" smtClean="0"/>
              <a:t>Papel de la Ética en la Investigación Científica</a:t>
            </a:r>
            <a:br>
              <a:rPr lang="es-PR" b="1" smtClean="0"/>
            </a:br>
            <a:r>
              <a:rPr lang="es-PR" b="1" smtClean="0"/>
              <a:t>y en la Educación Universitaria</a:t>
            </a:r>
            <a:r>
              <a:rPr lang="es-PR" smtClean="0"/>
              <a:t/>
            </a:r>
            <a:br>
              <a:rPr lang="es-PR" smtClean="0"/>
            </a:br>
            <a:r>
              <a:rPr lang="es-PR" smtClean="0">
                <a:cs typeface="Times New Roman" pitchFamily="18" charset="0"/>
              </a:rPr>
              <a:t> </a:t>
            </a: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08C33F-F197-479C-AD78-DA354A5EFB8D}" type="slidenum">
              <a:rPr lang="es-ES_tradnl" smtClean="0"/>
              <a:pPr>
                <a:defRPr/>
              </a:pPr>
              <a:t>9</a:t>
            </a:fld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o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1662</TotalTime>
  <Words>803</Words>
  <Application>Microsoft Office PowerPoint</Application>
  <PresentationFormat>Presentación en pantalla (4:3)</PresentationFormat>
  <Paragraphs>170</Paragraphs>
  <Slides>21</Slides>
  <Notes>14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2" baseType="lpstr">
      <vt:lpstr>Tema di Office</vt:lpstr>
      <vt:lpstr>Diapositiva 1</vt:lpstr>
      <vt:lpstr>ETICA EN LA INVESTIGACIÓN CIENTÍFICA</vt:lpstr>
      <vt:lpstr>Diapositiva 3</vt:lpstr>
      <vt:lpstr>Diapositiva 4</vt:lpstr>
      <vt:lpstr>Pero … ¿Qué es la Ética?</vt:lpstr>
      <vt:lpstr>Pero … ¿Qué es la Ética?</vt:lpstr>
      <vt:lpstr>Pero … ¿Qué es la Ética?</vt:lpstr>
      <vt:lpstr>Definir la ética</vt:lpstr>
      <vt:lpstr> Papel de la Ética en la Investigación Científica y en la Educación Universitaria  </vt:lpstr>
      <vt:lpstr>Ética Fundamentada en la Misión del Grupo Social o Institución  ¿Cuál es la Misión de la Universidad?   ¿Quiénes componen la comunidad universitaria?</vt:lpstr>
      <vt:lpstr>¿Para qué existe la Universidad?</vt:lpstr>
      <vt:lpstr>Condición que posibilita la Misión de la Universidad</vt:lpstr>
      <vt:lpstr>Aspectos de la Ética de la Investigación</vt:lpstr>
      <vt:lpstr>Aspectos Éticos en la Investigación</vt:lpstr>
      <vt:lpstr>Investigación y Responsabilidad Social </vt:lpstr>
      <vt:lpstr>Aspectos Éticos en la Investigación</vt:lpstr>
      <vt:lpstr>Comunidad de Investigadores y Educadores</vt:lpstr>
      <vt:lpstr>Plagio</vt:lpstr>
      <vt:lpstr>Tres Pecados Capitales contra la Integridad Académica </vt:lpstr>
      <vt:lpstr>Ejemplo de Plagio:  Propiedad Intelectual</vt:lpstr>
      <vt:lpstr>Integridad Académica </vt:lpstr>
    </vt:vector>
  </TitlesOfParts>
  <Company>UNIVERSIDAD DEL CAUCA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METODOLOGIA DE LA INVESTIGACION</dc:title>
  <dc:creator>DEPARTAMENTO DE VIAS F.I.C.</dc:creator>
  <cp:lastModifiedBy>erik</cp:lastModifiedBy>
  <cp:revision>154</cp:revision>
  <dcterms:created xsi:type="dcterms:W3CDTF">2001-11-09T19:59:32Z</dcterms:created>
  <dcterms:modified xsi:type="dcterms:W3CDTF">2009-11-10T10:33:26Z</dcterms:modified>
</cp:coreProperties>
</file>